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4" r:id="rId1"/>
  </p:sldMasterIdLst>
  <p:notesMasterIdLst>
    <p:notesMasterId r:id="rId25"/>
  </p:notesMasterIdLst>
  <p:handoutMasterIdLst>
    <p:handoutMasterId r:id="rId26"/>
  </p:handoutMasterIdLst>
  <p:sldIdLst>
    <p:sldId id="346" r:id="rId2"/>
    <p:sldId id="275" r:id="rId3"/>
    <p:sldId id="264" r:id="rId4"/>
    <p:sldId id="335" r:id="rId5"/>
    <p:sldId id="336" r:id="rId6"/>
    <p:sldId id="315" r:id="rId7"/>
    <p:sldId id="314" r:id="rId8"/>
    <p:sldId id="330" r:id="rId9"/>
    <p:sldId id="332" r:id="rId10"/>
    <p:sldId id="329" r:id="rId11"/>
    <p:sldId id="322" r:id="rId12"/>
    <p:sldId id="327" r:id="rId13"/>
    <p:sldId id="333" r:id="rId14"/>
    <p:sldId id="337" r:id="rId15"/>
    <p:sldId id="340" r:id="rId16"/>
    <p:sldId id="342" r:id="rId17"/>
    <p:sldId id="338" r:id="rId18"/>
    <p:sldId id="343" r:id="rId19"/>
    <p:sldId id="344" r:id="rId20"/>
    <p:sldId id="345" r:id="rId21"/>
    <p:sldId id="339" r:id="rId22"/>
    <p:sldId id="347" r:id="rId23"/>
    <p:sldId id="348" r:id="rId24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5091CD"/>
    <a:srgbClr val="E0003F"/>
    <a:srgbClr val="5056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>
      <p:cViewPr varScale="1">
        <p:scale>
          <a:sx n="92" d="100"/>
          <a:sy n="92" d="100"/>
        </p:scale>
        <p:origin x="-16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984"/>
    </p:cViewPr>
  </p:sorterViewPr>
  <p:notesViewPr>
    <p:cSldViewPr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BB5D-AE57-4D93-94B7-8639D69EC652}" type="datetimeFigureOut">
              <a:rPr lang="en-AU" smtClean="0"/>
              <a:pPr/>
              <a:t>8/09/2017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BCFF8-C97C-4ACD-9DA3-710B3C75261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15955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08BB96-0F9B-4562-8F87-DE2BD76CCB0D}" type="datetimeFigureOut">
              <a:rPr lang="en-AU"/>
              <a:pPr>
                <a:defRPr/>
              </a:pPr>
              <a:t>8/09/2017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4636D9-6C39-48DF-9BE6-316A6C8C16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193642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4636D9-6C39-48DF-9BE6-316A6C8C1609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50433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 Council PPT text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760200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0"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2628000"/>
            <a:ext cx="5761012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lnSpc>
                <a:spcPts val="2200"/>
              </a:lnSpc>
              <a:spcBef>
                <a:spcPts val="8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 Council PPT title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32000"/>
            <a:ext cx="7812000" cy="646331"/>
          </a:xfrm>
        </p:spPr>
        <p:txBody>
          <a:bodyPr/>
          <a:lstStyle>
            <a:lvl1pPr>
              <a:defRPr sz="3600"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 Council PPT quot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260000"/>
            <a:ext cx="7812000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999" y="2628000"/>
            <a:ext cx="7812000" cy="37446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ts val="2200"/>
              </a:lnSpc>
              <a:spcBef>
                <a:spcPts val="800"/>
              </a:spcBef>
              <a:defRPr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d Council PPT text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760200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0"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2628000"/>
            <a:ext cx="5761012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2000" indent="-252000">
              <a:lnSpc>
                <a:spcPts val="2200"/>
              </a:lnSpc>
              <a:spcBef>
                <a:spcPts val="800"/>
              </a:spcBef>
              <a:buFont typeface="Arial" pitchFamily="34" charset="0"/>
              <a:buChar char="•"/>
              <a:defRPr sz="2000" b="0">
                <a:solidFill>
                  <a:schemeClr val="tx1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 Council PPT title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2000" y="4932000"/>
            <a:ext cx="7812000" cy="646331"/>
          </a:xfrm>
          <a:prstGeom prst="rect">
            <a:avLst/>
          </a:prstGeom>
        </p:spPr>
        <p:txBody>
          <a:bodyPr/>
          <a:lstStyle>
            <a:lvl1pPr algn="l">
              <a:defRPr sz="3600" kern="1000" baseline="0">
                <a:solidFill>
                  <a:srgbClr val="FFFFFF"/>
                </a:solidFill>
                <a:latin typeface="Franklin Gothic Book" pitchFamily="34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 Council PPT titl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32000"/>
            <a:ext cx="7812000" cy="646331"/>
          </a:xfrm>
        </p:spPr>
        <p:txBody>
          <a:bodyPr/>
          <a:lstStyle>
            <a:lvl1pPr>
              <a:defRPr sz="3600"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 Council PPT title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32000"/>
            <a:ext cx="7812000" cy="646331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 Council PPT title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932000"/>
            <a:ext cx="7812000" cy="646331"/>
          </a:xfrm>
        </p:spPr>
        <p:txBody>
          <a:bodyPr/>
          <a:lstStyle>
            <a:lvl1pPr>
              <a:defRPr sz="3600">
                <a:latin typeface="Franklin Gothic Boo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 Council PPT sub title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688192" cy="646331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999" y="2880000"/>
            <a:ext cx="568819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sz="20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 Council PPT sub title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688192" cy="646331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11999" y="2880000"/>
            <a:ext cx="568819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sz="20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 Council PPT sub titl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832208" cy="646331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999" y="2880000"/>
            <a:ext cx="583220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sz="20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 Council PPT sub title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832208" cy="646331"/>
          </a:xfrm>
        </p:spPr>
        <p:txBody>
          <a:bodyPr/>
          <a:lstStyle>
            <a:lvl1pPr>
              <a:lnSpc>
                <a:spcPts val="3600"/>
              </a:lnSpc>
              <a:defRPr sz="3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999" y="2880000"/>
            <a:ext cx="583220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800"/>
              </a:spcBef>
              <a:defRPr sz="20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 Council PPT quote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260000"/>
            <a:ext cx="5832208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11999" y="2628000"/>
            <a:ext cx="7848433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lnSpc>
                <a:spcPts val="2200"/>
              </a:lnSpc>
              <a:spcBef>
                <a:spcPts val="800"/>
              </a:spcBef>
              <a:defRPr sz="20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d Council PPT text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760200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2628000"/>
            <a:ext cx="5833020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2000" indent="-216000">
              <a:lnSpc>
                <a:spcPts val="2200"/>
              </a:lnSpc>
              <a:spcBef>
                <a:spcPts val="800"/>
              </a:spcBef>
              <a:buFont typeface="Arial" pitchFamily="34" charset="0"/>
              <a:buChar char="•"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d Council PPT text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4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0"/>
            <a:ext cx="5760200" cy="400110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0">
                <a:solidFill>
                  <a:srgbClr val="FFFFFF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1188" y="2628000"/>
            <a:ext cx="5833020" cy="3744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2000" indent="-216000">
              <a:lnSpc>
                <a:spcPts val="2200"/>
              </a:lnSpc>
              <a:spcBef>
                <a:spcPts val="800"/>
              </a:spcBef>
              <a:buFont typeface="Arial" pitchFamily="34" charset="0"/>
              <a:buChar char="•"/>
              <a:defRPr sz="2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AU" smtClean="0"/>
              <a:t>Slide 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F11510-8F66-4FBD-BE59-87BE77751CF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697" r:id="rId16"/>
    <p:sldLayoutId id="2147483701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4" r:id="rId25"/>
    <p:sldLayoutId id="2147483715" r:id="rId26"/>
  </p:sldLayoutIdLst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35696" y="0"/>
            <a:ext cx="4824536" cy="60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093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760200" cy="400110"/>
          </a:xfrm>
        </p:spPr>
        <p:txBody>
          <a:bodyPr/>
          <a:lstStyle/>
          <a:p>
            <a:r>
              <a:rPr lang="en-NZ" dirty="0" smtClean="0"/>
              <a:t>Vulnerable Children Act 2014 (VCA)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188" y="1700808"/>
            <a:ext cx="7416751" cy="3221395"/>
          </a:xfrm>
        </p:spPr>
        <p:txBody>
          <a:bodyPr/>
          <a:lstStyle/>
          <a:p>
            <a:r>
              <a:rPr lang="en-NZ" dirty="0" smtClean="0"/>
              <a:t>Among other things, the VCA introduced children’s workers safety checking to reduce the risk of harm to children</a:t>
            </a:r>
          </a:p>
          <a:p>
            <a:r>
              <a:rPr lang="en-US" dirty="0" smtClean="0"/>
              <a:t>A school or ECE cannot employ or engage a person who has a conviction for a specified offence unless she or he hold an exemption (s28)</a:t>
            </a:r>
          </a:p>
          <a:p>
            <a:r>
              <a:rPr lang="en-US" dirty="0" smtClean="0"/>
              <a:t>This is reflected in the Education Act – a person cannot be registered as a teacher if she or he has been convicted of a specified offence and does not hold an exemption </a:t>
            </a:r>
          </a:p>
          <a:p>
            <a:r>
              <a:rPr lang="en-US" dirty="0" smtClean="0"/>
              <a:t>There is a list of specified offences in the VCA which includes assault on a child (s194 Crimes Act 1961)</a:t>
            </a:r>
            <a:endParaRPr lang="en-NZ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0000" y="1340768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292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692696"/>
            <a:ext cx="5760200" cy="400110"/>
          </a:xfrm>
        </p:spPr>
        <p:txBody>
          <a:bodyPr/>
          <a:lstStyle/>
          <a:p>
            <a:r>
              <a:rPr lang="en-US" dirty="0" smtClean="0"/>
              <a:t>What if the teacher was not convicted of an offence?</a:t>
            </a:r>
            <a:br>
              <a:rPr lang="en-US" dirty="0" smtClean="0"/>
            </a:b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268760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1617" y="1412776"/>
            <a:ext cx="55695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Many teachers are never prosecuted for behaviour towards students that are technically an assault on a child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Since 1 July 2015, any matter that may possibly constitute serious misconduct must be referred to the Disciplinary Tribunal (s401)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Cases that were previously being dealt with by the Complaints Assessment Committee (CAC) are being referred to the Disciplinary Tribunal – including cases where teachers have used physical force/corporal punishment on a student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Hearings are public unlike the CAC process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Raises public awareness of the high standards that teachers are held 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8027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764704"/>
            <a:ext cx="5760200" cy="400110"/>
          </a:xfrm>
        </p:spPr>
        <p:txBody>
          <a:bodyPr/>
          <a:lstStyle/>
          <a:p>
            <a:r>
              <a:rPr lang="en-NZ" dirty="0" smtClean="0"/>
              <a:t>Penalty and Considerations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484784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0684" y="1700808"/>
            <a:ext cx="5569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NZ" dirty="0" smtClean="0"/>
              <a:t>Purposes of penalty are the protection of the public through the provision of a safe learning environment for students, and the maintenance of both professional standards and the public’s confidence in the profession. (NZTDT 2016/60)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Section 139A of the Education Act 1989 – Banned use of corporal punishment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Vulnerable Children Act 2014 – List of specified offences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NZ" dirty="0" smtClean="0"/>
              <a:t>Section 377 of the Education Act 1989 – Education Council is to ensure students are provided with a safe learning environment</a:t>
            </a:r>
          </a:p>
          <a:p>
            <a:pPr marL="0" lvl="1"/>
            <a:endParaRPr lang="en-US" b="1" dirty="0"/>
          </a:p>
          <a:p>
            <a:pPr marL="0" lvl="1"/>
            <a:endParaRPr lang="en-NZ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409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692696"/>
            <a:ext cx="5760200" cy="400110"/>
          </a:xfrm>
        </p:spPr>
        <p:txBody>
          <a:bodyPr/>
          <a:lstStyle/>
          <a:p>
            <a:r>
              <a:rPr lang="en-US" dirty="0" smtClean="0"/>
              <a:t>Code of Professional Responsibility and Standards for the Teaching Profession</a:t>
            </a:r>
            <a:br>
              <a:rPr lang="en-US" dirty="0" smtClean="0"/>
            </a:b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268760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1616" y="1412776"/>
            <a:ext cx="7690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NZ" dirty="0"/>
              <a:t>The Code of Professional Responsibility and Standards for the Teaching Profession has been crafted by teachers, leaders and teaching experts to articulate the expectations and aspirations of our </a:t>
            </a:r>
            <a:r>
              <a:rPr lang="en-NZ" dirty="0" smtClean="0"/>
              <a:t>profession.</a:t>
            </a:r>
          </a:p>
          <a:p>
            <a:pPr marL="0" lvl="1"/>
            <a:endParaRPr lang="en-NZ" dirty="0"/>
          </a:p>
          <a:p>
            <a:pPr marL="0" lvl="1"/>
            <a:r>
              <a:rPr lang="en-NZ" dirty="0" smtClean="0"/>
              <a:t>The </a:t>
            </a:r>
            <a:r>
              <a:rPr lang="en-NZ" dirty="0"/>
              <a:t>Code sets out the high standards for ethical behaviour that are expected of every teacher; the Standards describe the expectations of effective teaching </a:t>
            </a:r>
            <a:r>
              <a:rPr lang="en-NZ" dirty="0" smtClean="0"/>
              <a:t>practice.</a:t>
            </a:r>
          </a:p>
          <a:p>
            <a:pPr marL="0" lvl="1"/>
            <a:endParaRPr lang="en-NZ" dirty="0"/>
          </a:p>
          <a:p>
            <a:pPr marL="0" lvl="1"/>
            <a:r>
              <a:rPr lang="en-NZ" dirty="0" smtClean="0"/>
              <a:t>Together </a:t>
            </a:r>
            <a:r>
              <a:rPr lang="en-NZ" dirty="0"/>
              <a:t>they set out what it is, and what it means, to be a teacher in Aotearoa New Zealand. The Code and Standards apply to every certificated teacher, regardless of role or teaching environment. The Code also applies to those who have been granted a Limited Authority to Teach.</a:t>
            </a:r>
            <a:endParaRPr lang="en-US" dirty="0" smtClean="0"/>
          </a:p>
          <a:p>
            <a:pPr marL="0"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3316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760200" cy="400110"/>
          </a:xfrm>
        </p:spPr>
        <p:txBody>
          <a:bodyPr/>
          <a:lstStyle/>
          <a:p>
            <a:r>
              <a:rPr lang="en-NZ" dirty="0" smtClean="0"/>
              <a:t>Code and Standards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9790" y="692696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55576" y="836712"/>
            <a:ext cx="7201145" cy="5633846"/>
            <a:chOff x="683568" y="908720"/>
            <a:chExt cx="7201145" cy="5633846"/>
          </a:xfrm>
        </p:grpSpPr>
        <p:pic>
          <p:nvPicPr>
            <p:cNvPr id="8" name="Picture 7" descr="Voila_Capture 2017-07-12_01-45-10_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962558">
              <a:off x="4660755" y="2078070"/>
              <a:ext cx="3223958" cy="4464496"/>
            </a:xfrm>
            <a:prstGeom prst="rect">
              <a:avLst/>
            </a:prstGeom>
          </p:spPr>
        </p:pic>
        <p:pic>
          <p:nvPicPr>
            <p:cNvPr id="7" name="Picture 6" descr="Voila_Capture 2017-07-12_01-44-06_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1099705">
              <a:off x="3462726" y="1365448"/>
              <a:ext cx="3164215" cy="4446814"/>
            </a:xfrm>
            <a:prstGeom prst="rect">
              <a:avLst/>
            </a:prstGeom>
          </p:spPr>
        </p:pic>
        <p:pic>
          <p:nvPicPr>
            <p:cNvPr id="6" name="Picture 5" descr="Voila_Capture 2017-07-12_01-44-48_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480419">
              <a:off x="2345332" y="1035397"/>
              <a:ext cx="3163300" cy="4437112"/>
            </a:xfrm>
            <a:prstGeom prst="rect">
              <a:avLst/>
            </a:prstGeom>
          </p:spPr>
        </p:pic>
        <p:pic>
          <p:nvPicPr>
            <p:cNvPr id="3" name="Picture 2" descr="Voila_Capture 2017-07-11_03-07-04_P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3568" y="908720"/>
              <a:ext cx="3131840" cy="4416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0871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760200" cy="400110"/>
          </a:xfrm>
        </p:spPr>
        <p:txBody>
          <a:bodyPr/>
          <a:lstStyle/>
          <a:p>
            <a:r>
              <a:rPr lang="en-NZ" dirty="0" smtClean="0"/>
              <a:t>Code of Professional Responsibility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9790" y="692696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oila_Capture 2017-07-12_01-52-21_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723112"/>
            <a:ext cx="5266498" cy="52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144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192688" cy="400110"/>
          </a:xfrm>
        </p:spPr>
        <p:txBody>
          <a:bodyPr/>
          <a:lstStyle/>
          <a:p>
            <a:r>
              <a:rPr lang="en-NZ" dirty="0" smtClean="0"/>
              <a:t>Code and Standards: How they can be used </a:t>
            </a:r>
            <a:r>
              <a:rPr lang="is-IS" dirty="0" smtClean="0"/>
              <a:t>…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59790" y="692696"/>
            <a:ext cx="6144458" cy="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Voila_Capture 2017-07-12_01-45-10_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862931">
            <a:off x="6666926" y="453902"/>
            <a:ext cx="1885490" cy="26110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836712"/>
            <a:ext cx="7776863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NZ" b="1" dirty="0" smtClean="0"/>
              <a:t>For those within the profession </a:t>
            </a:r>
            <a:r>
              <a:rPr lang="en-NZ" dirty="0" smtClean="0"/>
              <a:t>– shared expectations, </a:t>
            </a:r>
          </a:p>
          <a:p>
            <a:pPr marL="261938" lvl="1"/>
            <a:r>
              <a:rPr lang="en-NZ" dirty="0" smtClean="0"/>
              <a:t>obligations and responsibilities. Learning tool to supports </a:t>
            </a:r>
          </a:p>
          <a:p>
            <a:pPr marL="261938" lvl="1"/>
            <a:r>
              <a:rPr lang="en-NZ" dirty="0" smtClean="0"/>
              <a:t>appraisal and professional development.</a:t>
            </a:r>
          </a:p>
          <a:p>
            <a:pPr marL="0" lvl="1"/>
            <a:endParaRPr lang="en-NZ" dirty="0" smtClean="0"/>
          </a:p>
          <a:p>
            <a:pPr marL="285750" lvl="1" indent="-285750">
              <a:buFont typeface="Arial"/>
              <a:buChar char="•"/>
            </a:pPr>
            <a:r>
              <a:rPr lang="en-NZ" b="1" dirty="0" smtClean="0"/>
              <a:t>For professional leaders and employers of teachers </a:t>
            </a:r>
            <a:r>
              <a:rPr lang="en-NZ" dirty="0" smtClean="0"/>
              <a:t>– </a:t>
            </a:r>
          </a:p>
          <a:p>
            <a:pPr marL="261938" lvl="1"/>
            <a:r>
              <a:rPr lang="en-NZ" dirty="0" smtClean="0"/>
              <a:t>supports </a:t>
            </a:r>
            <a:r>
              <a:rPr lang="en-NZ" dirty="0"/>
              <a:t>professional learning conversations, provides </a:t>
            </a:r>
            <a:endParaRPr lang="en-NZ" dirty="0" smtClean="0"/>
          </a:p>
          <a:p>
            <a:pPr marL="261938" lvl="1"/>
            <a:r>
              <a:rPr lang="en-NZ" dirty="0" smtClean="0"/>
              <a:t>guidance </a:t>
            </a:r>
            <a:r>
              <a:rPr lang="en-NZ" dirty="0"/>
              <a:t>on ethical and professional conduct.</a:t>
            </a:r>
          </a:p>
          <a:p>
            <a:pPr marL="285750" lvl="1" indent="-285750">
              <a:buFont typeface="Arial"/>
              <a:buChar char="•"/>
            </a:pPr>
            <a:endParaRPr lang="en-NZ" dirty="0" smtClean="0"/>
          </a:p>
          <a:p>
            <a:pPr marL="285750" lvl="1" indent="-285750">
              <a:buFont typeface="Arial"/>
              <a:buChar char="•"/>
            </a:pPr>
            <a:r>
              <a:rPr lang="en-NZ" b="1" dirty="0" smtClean="0"/>
              <a:t>For those entering the profession </a:t>
            </a:r>
            <a:r>
              <a:rPr lang="en-NZ" dirty="0" smtClean="0"/>
              <a:t>– assists initial teacher education providers as they support student teachers to enter the profession with clear expectations of what is required. </a:t>
            </a:r>
          </a:p>
          <a:p>
            <a:pPr marL="285750" lvl="1" indent="-285750">
              <a:buFont typeface="Arial"/>
              <a:buChar char="•"/>
            </a:pPr>
            <a:endParaRPr lang="en-NZ" dirty="0" smtClean="0"/>
          </a:p>
          <a:p>
            <a:pPr marL="285750" lvl="1" indent="-285750">
              <a:buFont typeface="Arial"/>
              <a:buChar char="•"/>
            </a:pPr>
            <a:r>
              <a:rPr lang="en-NZ" b="1" dirty="0" smtClean="0"/>
              <a:t>For those outside the profession </a:t>
            </a:r>
            <a:r>
              <a:rPr lang="en-NZ" dirty="0" smtClean="0"/>
              <a:t>– provides learners, their families/whānau, and the public with confidence about the high level of teaching and ethical excellence they can expect from the teaching profession. </a:t>
            </a:r>
          </a:p>
          <a:p>
            <a:pPr marL="285750" lvl="1" indent="-285750">
              <a:buFont typeface="Arial"/>
              <a:buChar char="•"/>
            </a:pPr>
            <a:endParaRPr lang="en-NZ" dirty="0" smtClean="0"/>
          </a:p>
          <a:p>
            <a:pPr marL="285750" lvl="1" indent="-285750">
              <a:buFont typeface="Arial"/>
              <a:buChar char="•"/>
            </a:pPr>
            <a:r>
              <a:rPr lang="en-NZ" b="1" dirty="0" smtClean="0"/>
              <a:t>For the Education Council and it’s disciplinary bodies </a:t>
            </a:r>
            <a:r>
              <a:rPr lang="en-NZ" dirty="0" smtClean="0"/>
              <a:t>– a shared benchmark for the expected standards of conduct and competence that can be used to review behaviour and practice. </a:t>
            </a:r>
          </a:p>
          <a:p>
            <a:pPr marL="0"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109087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188640"/>
            <a:ext cx="5760200" cy="400110"/>
          </a:xfrm>
        </p:spPr>
        <p:txBody>
          <a:bodyPr/>
          <a:lstStyle/>
          <a:p>
            <a:r>
              <a:rPr lang="en-NZ" dirty="0" smtClean="0"/>
              <a:t>Examples of the Code in Practice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620688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899592" y="908720"/>
            <a:ext cx="5926981" cy="4938392"/>
            <a:chOff x="683568" y="1484784"/>
            <a:chExt cx="5926981" cy="4938392"/>
          </a:xfrm>
        </p:grpSpPr>
        <p:pic>
          <p:nvPicPr>
            <p:cNvPr id="7" name="Picture 6" descr="Voila_Capture 2017-07-12_03-18-24_P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256948">
              <a:off x="3766741" y="2430419"/>
              <a:ext cx="2843808" cy="3992757"/>
            </a:xfrm>
            <a:prstGeom prst="rect">
              <a:avLst/>
            </a:prstGeom>
          </p:spPr>
        </p:pic>
        <p:pic>
          <p:nvPicPr>
            <p:cNvPr id="8" name="Picture 7" descr="Voila_Capture 2017-07-12_03-18-41_PM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2040159">
              <a:off x="2808114" y="1915826"/>
              <a:ext cx="2699792" cy="3788127"/>
            </a:xfrm>
            <a:prstGeom prst="rect">
              <a:avLst/>
            </a:prstGeom>
          </p:spPr>
        </p:pic>
        <p:pic>
          <p:nvPicPr>
            <p:cNvPr id="6" name="Picture 5" descr="Voila_Capture 2017-07-12_03-17-56_P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982621">
              <a:off x="1766686" y="1587606"/>
              <a:ext cx="2837983" cy="4005064"/>
            </a:xfrm>
            <a:prstGeom prst="rect">
              <a:avLst/>
            </a:prstGeom>
          </p:spPr>
        </p:pic>
        <p:pic>
          <p:nvPicPr>
            <p:cNvPr id="3" name="Picture 2" descr="Voila_Capture 2017-07-11_03-08-59_PM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3568" y="1484784"/>
              <a:ext cx="2880320" cy="4065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0176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188640"/>
            <a:ext cx="5760200" cy="400110"/>
          </a:xfrm>
        </p:spPr>
        <p:txBody>
          <a:bodyPr/>
          <a:lstStyle/>
          <a:p>
            <a:r>
              <a:rPr lang="en-NZ" dirty="0" smtClean="0"/>
              <a:t>Standards for the Teaching Profession 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620688"/>
            <a:ext cx="5184576" cy="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Voila_Capture 2017-07-12_03-20-49_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3608" y="692696"/>
            <a:ext cx="6804248" cy="53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18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188640"/>
            <a:ext cx="5760200" cy="400110"/>
          </a:xfrm>
        </p:spPr>
        <p:txBody>
          <a:bodyPr/>
          <a:lstStyle/>
          <a:p>
            <a:r>
              <a:rPr lang="en-NZ" dirty="0" smtClean="0"/>
              <a:t>Standards for the Teaching Profession 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620688"/>
            <a:ext cx="5184576" cy="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oila_Capture 2017-07-12_03-19-47_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38398">
            <a:off x="2883536" y="1373669"/>
            <a:ext cx="3844970" cy="4725144"/>
          </a:xfrm>
          <a:prstGeom prst="rect">
            <a:avLst/>
          </a:prstGeom>
        </p:spPr>
      </p:pic>
      <p:pic>
        <p:nvPicPr>
          <p:cNvPr id="6" name="Picture 5" descr="Voila_Capture 2017-07-12_03-20-23_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362636">
            <a:off x="1353535" y="884849"/>
            <a:ext cx="3899391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299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4365104"/>
            <a:ext cx="7812000" cy="123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2400" b="1" kern="0" dirty="0" smtClean="0">
                <a:solidFill>
                  <a:sysClr val="windowText" lastClr="000000"/>
                </a:solidFill>
              </a:rPr>
              <a:t>Kaye Heasman– Senior Investigator/Professional Practice Evaluator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NZ" sz="2400" b="1" kern="0" dirty="0" smtClean="0">
                <a:solidFill>
                  <a:sysClr val="windowText" lastClr="000000"/>
                </a:solidFill>
              </a:rPr>
              <a:t>Phil Straw – Lead Investigator</a:t>
            </a:r>
            <a:endParaRPr lang="en-NZ" sz="24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19168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Raising the </a:t>
            </a:r>
            <a:r>
              <a:rPr lang="en-NZ" sz="2400" dirty="0" smtClean="0"/>
              <a:t>Bar by</a:t>
            </a:r>
            <a:endParaRPr lang="en-NZ" sz="2400" dirty="0"/>
          </a:p>
          <a:p>
            <a:r>
              <a:rPr lang="en-NZ" sz="2400" dirty="0" smtClean="0"/>
              <a:t>Lowering </a:t>
            </a:r>
            <a:r>
              <a:rPr lang="en-NZ" sz="2400" smtClean="0"/>
              <a:t>the Threshold</a:t>
            </a:r>
            <a:endParaRPr lang="en-NZ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188640"/>
            <a:ext cx="5760200" cy="400110"/>
          </a:xfrm>
        </p:spPr>
        <p:txBody>
          <a:bodyPr/>
          <a:lstStyle/>
          <a:p>
            <a:r>
              <a:rPr lang="en-NZ" dirty="0" smtClean="0"/>
              <a:t>Key Things You Need To Know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620688"/>
            <a:ext cx="5184576" cy="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836712"/>
            <a:ext cx="777686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NZ" dirty="0" smtClean="0"/>
              <a:t>Code of Professional Responsibility came into effect for all teachers (including principals) from 30 June 2017</a:t>
            </a:r>
          </a:p>
          <a:p>
            <a:pPr marL="285750" lvl="1" indent="-285750">
              <a:buFont typeface="Arial"/>
              <a:buChar char="•"/>
            </a:pPr>
            <a:endParaRPr lang="en-NZ" dirty="0"/>
          </a:p>
          <a:p>
            <a:pPr marL="285750" lvl="1" indent="-285750">
              <a:buFont typeface="Arial"/>
              <a:buChar char="•"/>
            </a:pPr>
            <a:r>
              <a:rPr lang="en-NZ" dirty="0" smtClean="0"/>
              <a:t>All schools are expected to be using the new Standards for the Teaching Profession in their appraisal processes by January 2017. </a:t>
            </a:r>
          </a:p>
          <a:p>
            <a:pPr marL="285750" lvl="1" indent="-285750">
              <a:buFont typeface="Arial"/>
              <a:buChar char="•"/>
            </a:pPr>
            <a:endParaRPr lang="en-NZ" i="1" dirty="0" smtClean="0"/>
          </a:p>
          <a:p>
            <a:pPr marL="261938" lvl="1"/>
            <a:r>
              <a:rPr lang="en-NZ" i="1" dirty="0" smtClean="0"/>
              <a:t>(</a:t>
            </a:r>
            <a:r>
              <a:rPr lang="en-NZ" b="1" i="1" dirty="0" smtClean="0"/>
              <a:t>Note: </a:t>
            </a:r>
            <a:r>
              <a:rPr lang="en-NZ" i="1" dirty="0" smtClean="0"/>
              <a:t>school boards need to consider this in the appraisal processes they have in place with their principals)</a:t>
            </a:r>
          </a:p>
          <a:p>
            <a:pPr marL="285750" lvl="1" indent="-285750">
              <a:buFont typeface="Arial"/>
              <a:buChar char="•"/>
            </a:pPr>
            <a:endParaRPr lang="en-NZ" dirty="0"/>
          </a:p>
          <a:p>
            <a:pPr marL="285750" lvl="1" indent="-285750">
              <a:buFont typeface="Arial"/>
              <a:buChar char="•"/>
            </a:pPr>
            <a:r>
              <a:rPr lang="en-NZ" dirty="0" smtClean="0"/>
              <a:t>A range of supporting resources are being developed and will be available through the Education Council shortly. </a:t>
            </a:r>
            <a:endParaRPr lang="en-NZ" dirty="0"/>
          </a:p>
          <a:p>
            <a:pPr marL="0" lvl="1"/>
            <a:endParaRPr lang="en-NZ" dirty="0"/>
          </a:p>
          <a:p>
            <a:pPr marL="261938" lvl="1"/>
            <a:r>
              <a:rPr lang="en-NZ" i="1" dirty="0" smtClean="0"/>
              <a:t>The new Code and Standards are key tools for your school to use to support professional learning conversations and remind all staff of the shared expectations of the teaching profession.</a:t>
            </a:r>
          </a:p>
          <a:p>
            <a:pPr marL="261938" lvl="1"/>
            <a:endParaRPr lang="en-NZ" i="1" dirty="0" smtClean="0"/>
          </a:p>
          <a:p>
            <a:pPr marL="261938" lvl="1"/>
            <a:r>
              <a:rPr lang="en-NZ" i="1" dirty="0" smtClean="0"/>
              <a:t>Rather than punitive items, they are intended as aids to reinforce best practice. 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xmlns="" val="360947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764704"/>
            <a:ext cx="5760200" cy="400110"/>
          </a:xfrm>
        </p:spPr>
        <p:txBody>
          <a:bodyPr/>
          <a:lstStyle/>
          <a:p>
            <a:r>
              <a:rPr lang="en-NZ" dirty="0" smtClean="0"/>
              <a:t>Questions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484784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11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516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3816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 err="1" smtClean="0"/>
              <a:t>Ehara</a:t>
            </a:r>
            <a:r>
              <a:rPr lang="en-NZ" sz="2400" b="1" dirty="0"/>
              <a:t> </a:t>
            </a:r>
            <a:r>
              <a:rPr lang="en-NZ" sz="2400" dirty="0" err="1"/>
              <a:t>i</a:t>
            </a:r>
            <a:r>
              <a:rPr lang="en-NZ" sz="2400" dirty="0"/>
              <a:t> </a:t>
            </a:r>
            <a:r>
              <a:rPr lang="en-NZ" sz="2400" dirty="0" err="1"/>
              <a:t>te</a:t>
            </a:r>
            <a:r>
              <a:rPr lang="en-NZ" sz="2400" dirty="0"/>
              <a:t> mea</a:t>
            </a:r>
            <a:r>
              <a:rPr lang="en-NZ" sz="2400" b="1" baseline="30000" dirty="0"/>
              <a:t>1</a:t>
            </a:r>
            <a:r>
              <a:rPr lang="en-NZ" sz="2400" dirty="0"/>
              <a:t> </a:t>
            </a:r>
            <a:br>
              <a:rPr lang="en-NZ" sz="2400" dirty="0"/>
            </a:br>
            <a:r>
              <a:rPr lang="en-NZ" sz="2400" dirty="0" err="1"/>
              <a:t>Nō</a:t>
            </a:r>
            <a:r>
              <a:rPr lang="en-NZ" sz="2400" dirty="0"/>
              <a:t> </a:t>
            </a:r>
            <a:r>
              <a:rPr lang="en-NZ" sz="2400" dirty="0" err="1"/>
              <a:t>nāianei</a:t>
            </a:r>
            <a:r>
              <a:rPr lang="en-NZ" sz="2400" dirty="0"/>
              <a:t> </a:t>
            </a:r>
            <a:r>
              <a:rPr lang="en-NZ" sz="2400" dirty="0" err="1"/>
              <a:t>te</a:t>
            </a:r>
            <a:r>
              <a:rPr lang="en-NZ" sz="2400" dirty="0"/>
              <a:t> aroha </a:t>
            </a:r>
            <a:br>
              <a:rPr lang="en-NZ" sz="2400" dirty="0"/>
            </a:br>
            <a:r>
              <a:rPr lang="en-NZ" sz="2400" dirty="0" err="1"/>
              <a:t>Nō</a:t>
            </a:r>
            <a:r>
              <a:rPr lang="en-NZ" sz="2400" dirty="0"/>
              <a:t> </a:t>
            </a:r>
            <a:r>
              <a:rPr lang="en-NZ" sz="2400" dirty="0" err="1"/>
              <a:t>nga</a:t>
            </a:r>
            <a:r>
              <a:rPr lang="en-NZ" sz="2400" dirty="0"/>
              <a:t> </a:t>
            </a:r>
            <a:r>
              <a:rPr lang="en-NZ" sz="2400" dirty="0" err="1"/>
              <a:t>tūpuna</a:t>
            </a:r>
            <a:r>
              <a:rPr lang="en-NZ" sz="2400" dirty="0"/>
              <a:t> </a:t>
            </a:r>
            <a:br>
              <a:rPr lang="en-NZ" sz="2400" dirty="0"/>
            </a:br>
            <a:r>
              <a:rPr lang="en-NZ" sz="2400" dirty="0"/>
              <a:t>Tuku </a:t>
            </a:r>
            <a:r>
              <a:rPr lang="en-NZ" sz="2400" dirty="0" err="1"/>
              <a:t>iho</a:t>
            </a:r>
            <a:r>
              <a:rPr lang="en-NZ" sz="2400" dirty="0"/>
              <a:t>, </a:t>
            </a:r>
            <a:r>
              <a:rPr lang="en-NZ" sz="2400" dirty="0" err="1"/>
              <a:t>tuku</a:t>
            </a:r>
            <a:r>
              <a:rPr lang="en-NZ" sz="2400" dirty="0"/>
              <a:t> </a:t>
            </a:r>
            <a:r>
              <a:rPr lang="en-NZ" sz="2400" dirty="0" err="1"/>
              <a:t>iho</a:t>
            </a:r>
            <a:r>
              <a:rPr lang="en-NZ" sz="2400" dirty="0"/>
              <a:t> 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306350" y="2492896"/>
            <a:ext cx="38336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dirty="0"/>
              <a:t>Te whenua, </a:t>
            </a:r>
            <a:r>
              <a:rPr lang="en-NZ" sz="2400" dirty="0" err="1"/>
              <a:t>te</a:t>
            </a:r>
            <a:r>
              <a:rPr lang="en-NZ" sz="2400" dirty="0"/>
              <a:t> whenua </a:t>
            </a:r>
            <a:br>
              <a:rPr lang="en-NZ" sz="2400" dirty="0"/>
            </a:br>
            <a:r>
              <a:rPr lang="en-NZ" sz="2400" dirty="0"/>
              <a:t>Te </a:t>
            </a:r>
            <a:r>
              <a:rPr lang="en-NZ" sz="2400" dirty="0" err="1"/>
              <a:t>oranga</a:t>
            </a:r>
            <a:r>
              <a:rPr lang="en-NZ" sz="2400" dirty="0"/>
              <a:t> o </a:t>
            </a:r>
            <a:r>
              <a:rPr lang="en-NZ" sz="2400" dirty="0" err="1"/>
              <a:t>te</a:t>
            </a:r>
            <a:r>
              <a:rPr lang="en-NZ" sz="2400" dirty="0"/>
              <a:t> iwi </a:t>
            </a:r>
            <a:br>
              <a:rPr lang="en-NZ" sz="2400" dirty="0"/>
            </a:br>
            <a:r>
              <a:rPr lang="en-NZ" sz="2400" dirty="0" err="1"/>
              <a:t>Nō</a:t>
            </a:r>
            <a:r>
              <a:rPr lang="en-NZ" sz="2400" dirty="0"/>
              <a:t> </a:t>
            </a:r>
            <a:r>
              <a:rPr lang="en-NZ" sz="2400" dirty="0" err="1"/>
              <a:t>nga</a:t>
            </a:r>
            <a:r>
              <a:rPr lang="en-NZ" sz="2400" dirty="0"/>
              <a:t> </a:t>
            </a:r>
            <a:r>
              <a:rPr lang="en-NZ" sz="2400" dirty="0" err="1"/>
              <a:t>tūpuna</a:t>
            </a:r>
            <a:r>
              <a:rPr lang="en-NZ" sz="2400" dirty="0"/>
              <a:t> </a:t>
            </a:r>
            <a:br>
              <a:rPr lang="en-NZ" sz="2400" dirty="0"/>
            </a:br>
            <a:r>
              <a:rPr lang="en-NZ" sz="2400" dirty="0"/>
              <a:t>Tuku </a:t>
            </a:r>
            <a:r>
              <a:rPr lang="en-NZ" sz="2400" dirty="0" err="1"/>
              <a:t>iho</a:t>
            </a:r>
            <a:r>
              <a:rPr lang="en-NZ" sz="2400" dirty="0"/>
              <a:t>, </a:t>
            </a:r>
            <a:r>
              <a:rPr lang="en-NZ" sz="2400" dirty="0" err="1"/>
              <a:t>tuku</a:t>
            </a:r>
            <a:r>
              <a:rPr lang="en-NZ" sz="2400" dirty="0"/>
              <a:t> </a:t>
            </a:r>
            <a:r>
              <a:rPr lang="en-NZ" sz="2400" dirty="0" err="1"/>
              <a:t>iho</a:t>
            </a:r>
            <a:r>
              <a:rPr lang="en-NZ" sz="2400" dirty="0"/>
              <a:t> </a:t>
            </a:r>
            <a:endParaRPr lang="en-NZ" sz="2400" dirty="0" smtClean="0"/>
          </a:p>
          <a:p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 err="1"/>
              <a:t>Whakapono</a:t>
            </a:r>
            <a:r>
              <a:rPr lang="en-NZ" sz="2400" dirty="0"/>
              <a:t>, </a:t>
            </a:r>
            <a:r>
              <a:rPr lang="en-NZ" sz="2400" dirty="0" err="1"/>
              <a:t>tumanako</a:t>
            </a:r>
            <a:r>
              <a:rPr lang="en-NZ" sz="2400" dirty="0"/>
              <a:t> </a:t>
            </a:r>
            <a:br>
              <a:rPr lang="en-NZ" sz="2400" dirty="0"/>
            </a:br>
            <a:r>
              <a:rPr lang="en-NZ" sz="2400" dirty="0"/>
              <a:t>Te aroha </a:t>
            </a:r>
            <a:r>
              <a:rPr lang="en-NZ" sz="2400" dirty="0" err="1"/>
              <a:t>te</a:t>
            </a:r>
            <a:r>
              <a:rPr lang="en-NZ" sz="2400" dirty="0"/>
              <a:t> aroha; </a:t>
            </a:r>
            <a:br>
              <a:rPr lang="en-NZ" sz="2400" dirty="0"/>
            </a:br>
            <a:r>
              <a:rPr lang="en-NZ" sz="2400" dirty="0" err="1"/>
              <a:t>Nō</a:t>
            </a:r>
            <a:r>
              <a:rPr lang="en-NZ" sz="2400" dirty="0"/>
              <a:t> </a:t>
            </a:r>
            <a:r>
              <a:rPr lang="en-NZ" sz="2400" dirty="0" err="1"/>
              <a:t>nga</a:t>
            </a:r>
            <a:r>
              <a:rPr lang="en-NZ" sz="2400" dirty="0"/>
              <a:t> </a:t>
            </a:r>
            <a:r>
              <a:rPr lang="en-NZ" sz="2400" dirty="0" err="1"/>
              <a:t>tūpuna</a:t>
            </a:r>
            <a:r>
              <a:rPr lang="en-NZ" sz="2400" dirty="0"/>
              <a:t/>
            </a:r>
            <a:br>
              <a:rPr lang="en-NZ" sz="2400" dirty="0"/>
            </a:br>
            <a:r>
              <a:rPr lang="en-NZ" sz="2400" dirty="0"/>
              <a:t>Tuku </a:t>
            </a:r>
            <a:r>
              <a:rPr lang="en-NZ" sz="2400" dirty="0" err="1"/>
              <a:t>iho</a:t>
            </a:r>
            <a:r>
              <a:rPr lang="en-NZ" sz="2400" dirty="0"/>
              <a:t>, </a:t>
            </a:r>
            <a:r>
              <a:rPr lang="en-NZ" sz="2400" dirty="0" err="1"/>
              <a:t>tuku</a:t>
            </a:r>
            <a:r>
              <a:rPr lang="en-NZ" sz="2400" dirty="0"/>
              <a:t> </a:t>
            </a:r>
            <a:r>
              <a:rPr lang="en-NZ" sz="2400" dirty="0" err="1"/>
              <a:t>iho</a:t>
            </a:r>
            <a:r>
              <a:rPr lang="en-NZ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790" y="644484"/>
            <a:ext cx="50228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790" y="2415118"/>
            <a:ext cx="3925887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17367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813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1560" y="2276872"/>
            <a:ext cx="7812000" cy="3544560"/>
          </a:xfrm>
        </p:spPr>
        <p:txBody>
          <a:bodyPr/>
          <a:lstStyle/>
          <a:p>
            <a:pPr algn="l"/>
            <a:r>
              <a:rPr lang="en-NZ" dirty="0" smtClean="0"/>
              <a:t>We will discuss: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Purpose of Education Council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Role of Employer and Professional Body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Requirement to report</a:t>
            </a:r>
            <a:endParaRPr lang="en-NZ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Serious Misconduct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Vulnerable Children Act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 smtClean="0"/>
              <a:t>Our Code, Our Standards</a:t>
            </a:r>
            <a:endParaRPr lang="en-NZ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5" algn="l"/>
            <a:endParaRPr lang="en-NZ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5" indent="-342900" algn="l">
              <a:buFont typeface="Arial" panose="020B0604020202020204" pitchFamily="34" charset="0"/>
              <a:buChar char="•"/>
            </a:pPr>
            <a:endParaRPr lang="en-NZ" i="1" dirty="0" smtClean="0"/>
          </a:p>
          <a:p>
            <a:pPr marL="342900" lvl="8" indent="-342900" algn="l">
              <a:buFont typeface="Arial" panose="020B0604020202020204" pitchFamily="34" charset="0"/>
              <a:buChar char="•"/>
            </a:pPr>
            <a:endParaRPr lang="en-NZ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1844824"/>
            <a:ext cx="2088232" cy="0"/>
          </a:xfrm>
          <a:prstGeom prst="line">
            <a:avLst/>
          </a:prstGeom>
          <a:ln w="476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764704"/>
            <a:ext cx="5760200" cy="400110"/>
          </a:xfrm>
        </p:spPr>
        <p:txBody>
          <a:bodyPr/>
          <a:lstStyle/>
          <a:p>
            <a:r>
              <a:rPr lang="en-NZ" dirty="0" smtClean="0"/>
              <a:t>Education Council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484784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0684" y="1700808"/>
            <a:ext cx="73697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purpose of the Education Council is to ensure safe and high quality leadership</a:t>
            </a:r>
            <a:r>
              <a:rPr lang="en-NZ" sz="2400" dirty="0" smtClean="0"/>
              <a:t>, teaching</a:t>
            </a:r>
            <a:r>
              <a:rPr lang="en-NZ" sz="2400" dirty="0"/>
              <a:t>, and learning for children and young people in early childhood</a:t>
            </a:r>
            <a:r>
              <a:rPr lang="en-NZ" sz="2400" dirty="0" smtClean="0"/>
              <a:t>, primary</a:t>
            </a:r>
            <a:r>
              <a:rPr lang="en-NZ" sz="2400" dirty="0"/>
              <a:t>, secondary, and senior secondary schooling in English medium </a:t>
            </a:r>
            <a:r>
              <a:rPr lang="en-NZ" sz="2400" dirty="0" smtClean="0"/>
              <a:t>and Māori </a:t>
            </a:r>
            <a:r>
              <a:rPr lang="en-NZ" sz="2400" dirty="0"/>
              <a:t>medium settings through raising the status of the profession</a:t>
            </a:r>
            <a:r>
              <a:rPr lang="en-NZ" sz="2400" dirty="0" smtClean="0"/>
              <a:t>.</a:t>
            </a:r>
          </a:p>
          <a:p>
            <a:endParaRPr lang="en-NZ" sz="2400" b="1" dirty="0"/>
          </a:p>
          <a:p>
            <a:r>
              <a:rPr lang="en-NZ" sz="1400" dirty="0" smtClean="0"/>
              <a:t>Section 377 of the Education Act 1989</a:t>
            </a:r>
          </a:p>
        </p:txBody>
      </p:sp>
    </p:spTree>
    <p:extLst>
      <p:ext uri="{BB962C8B-B14F-4D97-AF65-F5344CB8AC3E}">
        <p14:creationId xmlns:p14="http://schemas.microsoft.com/office/powerpoint/2010/main" xmlns="" val="139696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764704"/>
            <a:ext cx="5760200" cy="400110"/>
          </a:xfrm>
        </p:spPr>
        <p:txBody>
          <a:bodyPr/>
          <a:lstStyle/>
          <a:p>
            <a:r>
              <a:rPr lang="en-NZ" dirty="0" smtClean="0"/>
              <a:t>Employer role and Professional Body role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484784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69996" y="1841500"/>
            <a:ext cx="7490436" cy="3494471"/>
            <a:chOff x="971550" y="2133600"/>
            <a:chExt cx="7416800" cy="3165694"/>
          </a:xfrm>
        </p:grpSpPr>
        <p:sp>
          <p:nvSpPr>
            <p:cNvPr id="7" name="Right Arrow 7"/>
            <p:cNvSpPr>
              <a:spLocks noChangeArrowheads="1"/>
            </p:cNvSpPr>
            <p:nvPr/>
          </p:nvSpPr>
          <p:spPr bwMode="auto">
            <a:xfrm>
              <a:off x="971550" y="2708275"/>
              <a:ext cx="3455988" cy="360363"/>
            </a:xfrm>
            <a:prstGeom prst="rightArrow">
              <a:avLst>
                <a:gd name="adj1" fmla="val 50000"/>
                <a:gd name="adj2" fmla="val 49949"/>
              </a:avLst>
            </a:prstGeom>
            <a:solidFill>
              <a:schemeClr val="accent1"/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187450" y="2133600"/>
              <a:ext cx="25923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NZ" sz="2400" b="1" dirty="0"/>
                <a:t>Employment</a:t>
              </a:r>
              <a:endParaRPr lang="en-GB" sz="2400" b="1" dirty="0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292725" y="3789363"/>
              <a:ext cx="2447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NZ" sz="2000" b="1" dirty="0"/>
                <a:t>Professional</a:t>
              </a:r>
              <a:endParaRPr lang="en-GB" b="1" dirty="0"/>
            </a:p>
          </p:txBody>
        </p:sp>
        <p:sp>
          <p:nvSpPr>
            <p:cNvPr id="10" name="Right Arrow 9"/>
            <p:cNvSpPr>
              <a:spLocks noChangeArrowheads="1"/>
            </p:cNvSpPr>
            <p:nvPr/>
          </p:nvSpPr>
          <p:spPr bwMode="auto">
            <a:xfrm>
              <a:off x="4859338" y="4221163"/>
              <a:ext cx="3529012" cy="503237"/>
            </a:xfrm>
            <a:prstGeom prst="rightArrow">
              <a:avLst>
                <a:gd name="adj1" fmla="val 50000"/>
                <a:gd name="adj2" fmla="val 50095"/>
              </a:avLst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403350" y="2997200"/>
              <a:ext cx="223202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NZ" dirty="0"/>
                <a:t>Teacher and school</a:t>
              </a:r>
              <a:endParaRPr lang="en-GB" dirty="0"/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580063" y="4652963"/>
              <a:ext cx="19446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NZ" dirty="0"/>
                <a:t>Teacher and </a:t>
              </a:r>
              <a:r>
                <a:rPr lang="en-NZ" dirty="0" smtClean="0"/>
                <a:t>Education Council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165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8" y="764704"/>
            <a:ext cx="5760200" cy="400110"/>
          </a:xfrm>
        </p:spPr>
        <p:txBody>
          <a:bodyPr/>
          <a:lstStyle/>
          <a:p>
            <a:r>
              <a:rPr lang="en-NZ" dirty="0" smtClean="0"/>
              <a:t>Requirement to report</a:t>
            </a:r>
            <a:endParaRPr lang="en-NZ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0684" y="1484784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0684" y="1700808"/>
            <a:ext cx="55695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NZ" dirty="0" smtClean="0"/>
              <a:t>Sections 392 to 395 of the </a:t>
            </a:r>
            <a:r>
              <a:rPr lang="en-NZ" dirty="0"/>
              <a:t>Education Act 1989</a:t>
            </a:r>
          </a:p>
          <a:p>
            <a:endParaRPr lang="en-NZ" dirty="0" smtClean="0"/>
          </a:p>
          <a:p>
            <a:r>
              <a:rPr lang="en-NZ" dirty="0" smtClean="0"/>
              <a:t>Employers must </a:t>
            </a:r>
            <a:r>
              <a:rPr lang="en-NZ" i="1" dirty="0" smtClean="0"/>
              <a:t>immediately</a:t>
            </a:r>
            <a:r>
              <a:rPr lang="en-NZ" dirty="0" smtClean="0"/>
              <a:t> report to the Education Council: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All </a:t>
            </a:r>
            <a:r>
              <a:rPr lang="en-NZ" b="1" dirty="0" smtClean="0"/>
              <a:t>dismissals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If, within the 12 months before a </a:t>
            </a:r>
            <a:r>
              <a:rPr lang="en-NZ" b="1" dirty="0" smtClean="0"/>
              <a:t>resignation</a:t>
            </a:r>
            <a:r>
              <a:rPr lang="en-NZ" dirty="0" smtClean="0"/>
              <a:t> or expiry of a fixed term position, the employer has advised the teacher that it was dissatisfied with, or intended to investigate, any aspect of the teacher’s conduct or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/>
              <a:t>If the employer has reason to believe the teacher has engaged in </a:t>
            </a:r>
            <a:r>
              <a:rPr lang="en-NZ" b="1" dirty="0" smtClean="0"/>
              <a:t>serious misconduct</a:t>
            </a:r>
          </a:p>
        </p:txBody>
      </p:sp>
    </p:spTree>
    <p:extLst>
      <p:ext uri="{BB962C8B-B14F-4D97-AF65-F5344CB8AC3E}">
        <p14:creationId xmlns:p14="http://schemas.microsoft.com/office/powerpoint/2010/main" xmlns="" val="146754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760200" cy="400110"/>
          </a:xfrm>
        </p:spPr>
        <p:txBody>
          <a:bodyPr/>
          <a:lstStyle/>
          <a:p>
            <a:r>
              <a:rPr lang="en-NZ" dirty="0" smtClean="0"/>
              <a:t>Serious Misconduct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188" y="1700808"/>
            <a:ext cx="7626228" cy="4016484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/>
              <a:t>Definition of Serious Misconduct</a:t>
            </a:r>
          </a:p>
          <a:p>
            <a:pPr marL="0" indent="0">
              <a:buNone/>
            </a:pPr>
            <a:r>
              <a:rPr lang="en-NZ" dirty="0" smtClean="0"/>
              <a:t>Section 378 of the Education Act 1989:</a:t>
            </a:r>
          </a:p>
          <a:p>
            <a:r>
              <a:rPr lang="en-NZ" dirty="0" smtClean="0"/>
              <a:t>Adversely affects, or is likely to adversely affect, the well being or learning of one or more children; or</a:t>
            </a:r>
          </a:p>
          <a:p>
            <a:r>
              <a:rPr lang="en-NZ" dirty="0" smtClean="0"/>
              <a:t>Reflects adversely on the teachers fitness to be a teacher; or</a:t>
            </a:r>
          </a:p>
          <a:p>
            <a:r>
              <a:rPr lang="en-NZ" dirty="0" smtClean="0"/>
              <a:t>May bring the teaching profession into disrepute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 smtClean="0"/>
              <a:t>AND</a:t>
            </a:r>
          </a:p>
          <a:p>
            <a:r>
              <a:rPr lang="en-NZ" dirty="0" smtClean="0"/>
              <a:t>Must be of a character and severity that meets the Education Council’s criteria for reporting serious misconduct (that is, Rule 9)</a:t>
            </a:r>
          </a:p>
          <a:p>
            <a:endParaRPr lang="en-NZ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20000" y="1340768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193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400110"/>
          </a:xfrm>
        </p:spPr>
        <p:txBody>
          <a:bodyPr/>
          <a:lstStyle/>
          <a:p>
            <a:r>
              <a:rPr lang="en-NZ" dirty="0" smtClean="0"/>
              <a:t>Rule 9 – Criteria for Reporting Serious Misconduct</a:t>
            </a:r>
            <a:br>
              <a:rPr lang="en-NZ" dirty="0" smtClean="0"/>
            </a:br>
            <a:r>
              <a:rPr lang="en-NZ" sz="1600" dirty="0" smtClean="0"/>
              <a:t>(Page 1)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188" y="1700808"/>
            <a:ext cx="7416751" cy="3600986"/>
          </a:xfrm>
        </p:spPr>
        <p:txBody>
          <a:bodyPr/>
          <a:lstStyle/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Physical, sexual or psychological abuse of a child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Inappropriate relationship with a student or anyone under 16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Neglect or ill treatment of any child or young person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Neglect or ill treatment of any </a:t>
            </a:r>
            <a:r>
              <a:rPr lang="en-NZ" dirty="0" smtClean="0">
                <a:solidFill>
                  <a:srgbClr val="4C565C"/>
                </a:solidFill>
                <a:latin typeface="Arial"/>
              </a:rPr>
              <a:t>animal</a:t>
            </a:r>
            <a:endParaRPr lang="en-NZ" dirty="0">
              <a:solidFill>
                <a:srgbClr val="4C565C"/>
              </a:solidFill>
              <a:latin typeface="Arial"/>
            </a:endParaRP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Theft or fraud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Manufacture, cultivation, supply, dealing or use of controlled drugs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Pornography on school premises or engaged on school business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Pornography involving children or young persons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20000" y="1340768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75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2888" cy="400110"/>
          </a:xfrm>
        </p:spPr>
        <p:txBody>
          <a:bodyPr/>
          <a:lstStyle/>
          <a:p>
            <a:r>
              <a:rPr lang="en-NZ" dirty="0" smtClean="0"/>
              <a:t>Rule 9 – Criteria for Reporting Serious Misconduct</a:t>
            </a:r>
            <a:br>
              <a:rPr lang="en-NZ" dirty="0" smtClean="0"/>
            </a:br>
            <a:r>
              <a:rPr lang="en-NZ" sz="1600" dirty="0" smtClean="0"/>
              <a:t>(Page 2)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90188" y="1700808"/>
            <a:ext cx="7416751" cy="2431435"/>
          </a:xfrm>
        </p:spPr>
        <p:txBody>
          <a:bodyPr/>
          <a:lstStyle/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Breaching school standards concerning alcohol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Any act or omission that could be the subject of a prosecution for an offence punishable by 3 months’ imprisonment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NZ" dirty="0">
                <a:solidFill>
                  <a:srgbClr val="4C565C"/>
                </a:solidFill>
                <a:latin typeface="Arial"/>
              </a:rPr>
              <a:t>Any act or omission that brings, or is likely to bring, discredit to the profession</a:t>
            </a:r>
          </a:p>
          <a:p>
            <a:pPr marL="342900" lvl="0" indent="-342900" algn="l" defTabSz="457200" rtl="0">
              <a:lnSpc>
                <a:spcPct val="100000"/>
              </a:lnSpc>
              <a:spcBef>
                <a:spcPct val="20000"/>
              </a:spcBef>
              <a:defRPr/>
            </a:pPr>
            <a:endParaRPr lang="en-NZ" dirty="0">
              <a:solidFill>
                <a:srgbClr val="4C565C"/>
              </a:solidFill>
              <a:latin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20000" y="1340768"/>
            <a:ext cx="4500072" cy="8880"/>
          </a:xfrm>
          <a:prstGeom prst="line">
            <a:avLst/>
          </a:prstGeom>
          <a:ln w="47625">
            <a:solidFill>
              <a:srgbClr val="DE00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764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7701</TotalTime>
  <Words>1100</Words>
  <Application>Microsoft Office PowerPoint</Application>
  <PresentationFormat>On-screen Show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Slide 1</vt:lpstr>
      <vt:lpstr>Slide 2</vt:lpstr>
      <vt:lpstr>Aims</vt:lpstr>
      <vt:lpstr>Education Council</vt:lpstr>
      <vt:lpstr>Employer role and Professional Body role</vt:lpstr>
      <vt:lpstr>Requirement to report</vt:lpstr>
      <vt:lpstr>Serious Misconduct</vt:lpstr>
      <vt:lpstr>Rule 9 – Criteria for Reporting Serious Misconduct (Page 1)</vt:lpstr>
      <vt:lpstr>Rule 9 – Criteria for Reporting Serious Misconduct (Page 2)</vt:lpstr>
      <vt:lpstr>Vulnerable Children Act 2014 (VCA)</vt:lpstr>
      <vt:lpstr>What if the teacher was not convicted of an offence? </vt:lpstr>
      <vt:lpstr>Penalty and Considerations</vt:lpstr>
      <vt:lpstr>Code of Professional Responsibility and Standards for the Teaching Profession </vt:lpstr>
      <vt:lpstr>Code and Standards</vt:lpstr>
      <vt:lpstr>Code of Professional Responsibility</vt:lpstr>
      <vt:lpstr>Code and Standards: How they can be used …</vt:lpstr>
      <vt:lpstr>Examples of the Code in Practice</vt:lpstr>
      <vt:lpstr>Standards for the Teaching Profession </vt:lpstr>
      <vt:lpstr>Standards for the Teaching Profession </vt:lpstr>
      <vt:lpstr>Key Things You Need To Know</vt:lpstr>
      <vt:lpstr>Questions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Julian Moore Interim Chief Executive</dc:title>
  <dc:creator>Marty McCaughan</dc:creator>
  <cp:lastModifiedBy>Lianne Kalivati</cp:lastModifiedBy>
  <cp:revision>313</cp:revision>
  <cp:lastPrinted>2017-07-03T01:21:06Z</cp:lastPrinted>
  <dcterms:created xsi:type="dcterms:W3CDTF">2015-07-10T06:56:17Z</dcterms:created>
  <dcterms:modified xsi:type="dcterms:W3CDTF">2017-09-08T00:00:20Z</dcterms:modified>
</cp:coreProperties>
</file>